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embeddedFontLst>
    <p:embeddedFont>
      <p:font typeface="Montserrat ExtraBold" panose="020B0604020202020204" charset="-52"/>
      <p:bold r:id="rId12"/>
      <p:boldItalic r:id="rId13"/>
    </p:embeddedFon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 Medium" panose="020B0604020202020204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988">
          <p15:clr>
            <a:srgbClr val="A4A3A4"/>
          </p15:clr>
        </p15:guide>
        <p15:guide id="2" pos="454">
          <p15:clr>
            <a:srgbClr val="9AA0A6"/>
          </p15:clr>
        </p15:guide>
        <p15:guide id="3" orient="horz" pos="425">
          <p15:clr>
            <a:srgbClr val="9AA0A6"/>
          </p15:clr>
        </p15:guide>
        <p15:guide id="4" orient="horz" pos="3895">
          <p15:clr>
            <a:srgbClr val="9AA0A6"/>
          </p15:clr>
        </p15:guide>
        <p15:guide id="5" pos="7226">
          <p15:clr>
            <a:srgbClr val="9AA0A6"/>
          </p15:clr>
        </p15:guide>
        <p15:guide id="6" pos="2721">
          <p15:clr>
            <a:srgbClr val="9AA0A6"/>
          </p15:clr>
        </p15:guide>
        <p15:guide id="7" pos="3840">
          <p15:clr>
            <a:srgbClr val="9AA0A6"/>
          </p15:clr>
        </p15:guide>
        <p15:guide id="8" orient="horz" pos="432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oHlfAfbJvtLqKQLfHqXO4Q025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pos="4988"/>
        <p:guide pos="454"/>
        <p:guide orient="horz" pos="425"/>
        <p:guide orient="horz" pos="3895"/>
        <p:guide pos="7226"/>
        <p:guide pos="2721"/>
        <p:guide pos="384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61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6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2671" y="0"/>
            <a:ext cx="12444201" cy="69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1696034" y="1780838"/>
            <a:ext cx="78930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4000"/>
            </a:pPr>
            <a:r>
              <a:rPr lang="ru-RU" sz="34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клиентов </a:t>
            </a:r>
            <a:r>
              <a:rPr lang="ru-RU" sz="3400" b="1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банка с целью выделения их портретов</a:t>
            </a:r>
            <a:endParaRPr sz="3400" b="1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909150" y="674700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задачи:</a:t>
            </a:r>
            <a:endParaRPr sz="3000" b="1" i="0" u="none" strike="noStrike" cap="none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909155" y="1669300"/>
            <a:ext cx="86427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Задача: Провести анализ данных с 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целью </a:t>
            </a: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выделения 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портрета клиентов, которые будут открывать карту, и портрета клиентов, которые не будут открывать </a:t>
            </a: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карту.</a:t>
            </a:r>
          </a:p>
          <a:p>
            <a:pPr marL="116100" lvl="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</a:pPr>
            <a:endParaRPr sz="24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Исходные данные</a:t>
            </a:r>
            <a:r>
              <a:rPr lang="ru-RU" sz="3000" b="1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Файл «</a:t>
            </a:r>
            <a:r>
              <a:rPr lang="en-US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credit.csv</a:t>
            </a: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»,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котором 170746 записей, </a:t>
            </a:r>
            <a:r>
              <a:rPr lang="ru-RU" sz="2000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17 столбцов разных типов.</a:t>
            </a:r>
            <a:endParaRPr sz="2000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4300" t="8479" b="11179"/>
          <a:stretch/>
        </p:blipFill>
        <p:spPr>
          <a:xfrm>
            <a:off x="5497876" y="2600986"/>
            <a:ext cx="6029130" cy="33923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61592" t="37794" r="4611" b="17393"/>
          <a:stretch/>
        </p:blipFill>
        <p:spPr>
          <a:xfrm>
            <a:off x="688711" y="2892030"/>
            <a:ext cx="4207506" cy="3101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09200" y="1153722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Произведена замена знаков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в столбцах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Внутренняя 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скоринговая 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оценка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для дальнейшего их перевода в необходимый формат. </a:t>
            </a:r>
            <a:r>
              <a:rPr lang="ru-RU" sz="2000" b="0" i="0" u="none" strike="noStrike" cap="none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Перевод значений в корректный формат. Поиск и удаление пустых значений</a:t>
            </a: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121" t="45769" r="48369" b="36361"/>
          <a:stretch/>
        </p:blipFill>
        <p:spPr>
          <a:xfrm>
            <a:off x="318875" y="3139311"/>
            <a:ext cx="11488610" cy="2380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469239" y="1062425"/>
            <a:ext cx="4457324" cy="545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Произведен расчет моды в столбце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Семейный статус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 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целью выяснить, какие клиенты чаще берут кредиты.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Определен средний возраст потенциальных клиентов.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Определена корреляция по признакам:</a:t>
            </a:r>
            <a:r>
              <a:rPr lang="en-US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Месячный заработок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Средняя заработная плата в регионе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7479" t="33289" r="34011" b="23684"/>
          <a:stretch/>
        </p:blipFill>
        <p:spPr>
          <a:xfrm>
            <a:off x="5324475" y="1158695"/>
            <a:ext cx="6631198" cy="3518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09198" y="1794750"/>
            <a:ext cx="2724552" cy="90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7602" r="14768" b="10093"/>
          <a:stretch/>
        </p:blipFill>
        <p:spPr>
          <a:xfrm>
            <a:off x="164617" y="3073772"/>
            <a:ext cx="3424514" cy="29385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031" t="8199" r="5709"/>
          <a:stretch/>
        </p:blipFill>
        <p:spPr>
          <a:xfrm>
            <a:off x="3733799" y="3000375"/>
            <a:ext cx="3893275" cy="30119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9368" r="10837"/>
          <a:stretch/>
        </p:blipFill>
        <p:spPr>
          <a:xfrm>
            <a:off x="7573657" y="1962150"/>
            <a:ext cx="4294492" cy="4751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849" y="2245162"/>
            <a:ext cx="262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клиентов по образованию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6224" y="1962150"/>
            <a:ext cx="32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Взаимосвязь возраста и количества кредитов</a:t>
            </a:r>
            <a:endParaRPr lang="ru-RU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0074" y="1533525"/>
            <a:ext cx="364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Тепловая карта корреляции</a:t>
            </a:r>
            <a:endParaRPr lang="ru-RU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837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42950" y="1270875"/>
            <a:ext cx="3953277" cy="82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b="1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Выявляем взаимосвязь возраста и факта открытия счета</a:t>
            </a:r>
            <a:endParaRPr b="1" i="0" u="none" strike="noStrike" cap="none" dirty="0">
              <a:solidFill>
                <a:schemeClr val="accent1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2" r="7949"/>
          <a:stretch/>
        </p:blipFill>
        <p:spPr>
          <a:xfrm>
            <a:off x="293401" y="2979301"/>
            <a:ext cx="4221449" cy="37669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701" t="50591" r="40590" b="37292"/>
          <a:stretch/>
        </p:blipFill>
        <p:spPr>
          <a:xfrm>
            <a:off x="742950" y="2095500"/>
            <a:ext cx="5408326" cy="883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6824" y="1256438"/>
            <a:ext cx="5122507" cy="121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b="1" dirty="0" smtClean="0">
                <a:solidFill>
                  <a:srgbClr val="5B9BD5">
                    <a:lumMod val="75000"/>
                  </a:srgb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Выдвигаем гипотезу: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dirty="0" smtClean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Существует значимая разница в заработной плате между клиентами, которые имеют счет в банке и теми, которые не имеют</a:t>
            </a:r>
            <a:endParaRPr lang="ru-RU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3158" t="34818" r="48011" b="28533"/>
          <a:stretch/>
        </p:blipFill>
        <p:spPr>
          <a:xfrm>
            <a:off x="5562785" y="2874360"/>
            <a:ext cx="6035166" cy="33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 выводы: </a:t>
            </a:r>
            <a:endParaRPr lang="ru-RU" sz="3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0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Т-статистика: -6.625128268752809</a:t>
            </a: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p_значение: 3.480308204467064e-11</a:t>
            </a: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Нулевая гипотеза(Н0) принимается: есть значимое влияние заработной платы клиентов на факт открытия счета в данном банке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Согласно проведенного анализа получены следующие данные портрета клиентов: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Клиенты, которые будут открывать счет: образование 4 либо 2, месячный заработок менее 50000, средний возраст 37 лет, семейный статус 3.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Клиенты, которые с малой вероятностью будут открывать счет: Возраст до 25 лет и старше 65 лет, образование 1 и 3, месячный заработок выше 50 000  </a:t>
            </a:r>
            <a:endParaRPr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/>
          <p:nvPr/>
        </p:nvSpPr>
        <p:spPr>
          <a:xfrm>
            <a:off x="925375" y="2784408"/>
            <a:ext cx="8917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</a:t>
            </a:r>
            <a:b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за внимание!</a:t>
            </a:r>
            <a:endParaRPr sz="3000" b="1" i="0" u="none" strike="noStrike" cap="none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804338"/>
            <a:ext cx="5242548" cy="52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307</Words>
  <Application>Microsoft Office PowerPoint</Application>
  <PresentationFormat>Широкоэкранный</PresentationFormat>
  <Paragraphs>43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Montserrat ExtraBold</vt:lpstr>
      <vt:lpstr>Montserrat</vt:lpstr>
      <vt:lpstr>Calibri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Regina</cp:lastModifiedBy>
  <cp:revision>20</cp:revision>
  <dcterms:modified xsi:type="dcterms:W3CDTF">2024-03-05T09:37:12Z</dcterms:modified>
</cp:coreProperties>
</file>